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4708"/>
  </p:normalViewPr>
  <p:slideViewPr>
    <p:cSldViewPr snapToGrid="0">
      <p:cViewPr varScale="1">
        <p:scale>
          <a:sx n="110" d="100"/>
          <a:sy n="110" d="100"/>
        </p:scale>
        <p:origin x="176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29:25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24575,'31'5'0,"28"0"0,6 1 0,-14-1 0,5 0-1840,10 0 0,4-1 1840,12 2 0,4-1-538,-19-3 0,3-1 0,-3 1 538,19 0 0,1-1 0,-16 0 0,3-1 0,-7-1 0,-1 0 0,-2-1-20,37-3 1,-3-2 19,-44 3 0,-3-1-82,20-2 1,-5-1 81,-6 3 390,-4 1 0,-38 2 0,-7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29:35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4407 54 24575,'-21'-2'0,"-7"2"0,-27-3 0,-19 3 0,24 0 0,-3 0-918,-1 0 0,-2 0 918,-20 2 0,-2 0 0,10 0 0,-1 0-870,-25 2 1,-3 1 869,10-1 0,1 0 0,5-1 0,-2-1 0,12-1 0,-4 0 0,1 1-763,6-1 0,0 1 1,0-1 762,-2-1 0,-1 0 0,-2 1 0,-14 0 0,-3 1 0,6-1 0,-1 1 0,3 0 0,16-2 0,-3 0 0,1 1 0,-33 0 0,5 1-702,22-2 0,0 0 702,-20 0 0,1 0 0,27 0 0,2 0 0,0 0 0,0 0 0,4 0 0,1 0 228,0 0 0,1 0-228,5 0 0,2 0 0,-47 0 1557,18-3-1557,6 3 0,4-3 2384,19 1-2384,1 1 1870,20-1-1870,0 0 724,0 1-724,-13-1 276,15 2-276,-7 0 0,22 0 0,4 0 0,5 2 0,1 2 0,2 0 0,-3 11 0,1 6 0,-1 4 0,-4 16 0,2-5 0,-3 32 0,4-9 0,-2 16 0,4-29 0,0 8 0,-1 14 0,0 13 0,-1 3 0,2-8 0,0 14 0,-1 1-990,1-11 1,-2 11 0,1-2-1,1-15 990,2-10 0,1-9 0,-3 32-396,1-29 1,1-1 395,-3 31 0,0-31 0,1 0-176,-1 29 176,1 10 0,0-29 0,2 5 0,-2 2 0,3-20 3726,0 0-3726,0 1 970,-2-28-970,2 13 229,-5-14-229,5-1 0,-2-6 0,-1-2 0,3-5 0,-2 6 0,2-9 0,0 3 0,-2-7 0,2 3 0,-2-4 0,2 0 0,0 0 0,0 0 0,0 4 0,0-3 0,0 4 0,-2 0 0,1 0 0,-1-1 0,2-2 0,-2 2 0,2-3 0,-2 3 0,2-4 0,0 0 0,0 0 0,0 0 0,0 0 0,2-2 0,-2 2 0,6-2 0,8 5 0,4-2 0,11 0 0,1-1 0,3-3 0,10 1 0,1-2 0,7 0 0,-1 0 0,4 0 0,16-3 0,3 2 0,15-5 0,-22 3 0,22 0 0,-17 0 0,11 3 0,7 0 0,-23 3 0,8 0 0,17 4 0,-18-1-636,-21-4 0,0 0 636,29 1-395,7-3 395,-4 0 0,3 0 0,2 0 0,0 0 0,-1 3 0,0-3 0,0 6 0,5-5 0,-22 2 0,-1-3 0,2 0 0,21-3 0,-29 3 0,0-1 0,-12-2 0,-3 0 0,23-1 0,0 0 0,10 1 0,-40 3 0,36 0 0,-10-2 0,10 2 0,-18-3 0,-17 3 1245,-7 0-1245,-12 0 422,20-2-422,-23 1 0,19-1 0,-16 2 0,6 0 0,5 0 0,-11 0 0,20 0 0,-22 0 0,6 0 0,-9 0 0,-2 0 0,-2 0 0,-2 0 0,8 0 0,-3-2 0,23 1 0,2-1 0,-3 2 0,22 0 0,-34 0 0,24 0 0,-10-2 0,-6 2 0,-1-2 0,-7 2 0,8 0 0,12 0 0,14 0 0,-13 0 0,14 0 0,-26 0 0,12 0 0,-10 0 0,-1 0 0,-1 0 0,-4-2 0,-11 1 0,1-3 0,-7 3 0,-3-3 0,-2 2 0,-5 0 0,-2-2 0,0 4 0,-4-4 0,4 2 0,-2-2 0,4-2 0,-2 0 0,7-5 0,-4-2 0,4 1 0,-2-11 0,0 8 0,2-37 0,0 15 0,-2-27 0,0-7 0,-3 8 0,3-19 0,-3 12 0,6 3 0,-5-7 0,1 3 0,-1 0 0,-4 1 0,0 4 0,-3 0 0,2-1 0,-1 20 0,2-15 0,-3 15 0,0-23 0,0 19 0,0-15 0,-3 12 0,2 3 0,-4-15 0,4 16 0,-2 0 0,3-8 0,0 30 0,0-23 0,0 32 0,0-21 0,0 24 0,0-15 0,0 16 0,0-8 0,0 12 0,0-2 0,0 0 0,0 4 0,0-6 0,0 6 0,0-1 0,0-3 0,0 3 0,0-4 0,0 5 0,0-6 0,0 5 0,0-2 0,0-4 0,0 4 0,0-4 0,0 4 0,0-4 0,0 2 0,0-2 0,0 3 0,0 5 0,0-1 0,0-1 0,0 3 0,0-1 0,0 2 0,0 2 0,0-2 0,0-5 0,0 2 0,-1-2 0,0 3 0,0 3 0,1 0 0,-2-1 0,1 1 0,-1-1 0,1 2 0,0-4 0,-2 1 0,2-3 0,-3 2 0,4-1 0,-4 1 0,2 0 0,-2-4 0,1 4 0,0-3 0,0 4 0,1 1 0,-2-2 0,4 4 0,-4-4 0,2 1 0,-2-3 0,0 2 0,2-1 0,-2 4 0,2-1 0,-2 1 0,0-1 0,0 0 0,0 2 0,-1-2 0,2 2 0,-3-2 0,-1 2 0,-1-2 0,0 0 0,-3 1 0,0-3 0,-2 3 0,-10-6 0,5 5 0,-23-6 0,-6 0 0,-13 0 0,-10-3 0,-4 2 0,22 4 0,-30-3 0,8 2-666,17 4 0,-4 1 666,-4 1 0,-2 1 0,-12 1 0,2 1 0,18 2 0,5 0 0,-29 0 0,53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29:39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24575,'39'-2'0,"4"0"0,46 2 0,-42 0 0,8 0 0,21-1 0,18-1 0,4 0 0,-12 0 0,6-1 0,2 1-1257,-19 0 1,11 1 0,3-1 0,-6 1 0,-14-1 1256,-1-2 0,-6 1 0,6 3 0,6 0 0,-7 0 159,-12-2 0,-3 1-159,17 0 0,-7 2 1304,-11-1-1304,-9 2 0,-23-2 0,-4 3 0,-9-3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29:43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24575,'15'-2'0,"16"1"0,16-1 0,16 2 0,29 3-982,-41-1 0,4 0 982,14 0 0,2 0 0,-3 0 0,3 0 0,26 0 0,2 0-993,-16-2 1,2 1 992,-15 0 0,4 1 0,-5-1 0,4-1 0,-2 0-853,21-2 1,1 0 852,-20 2 0,-2-1-500,1-1 0,0 0 500,6 2 0,-5 0 824,8 0-824,-28-1 0,-1-1 0,9 2 2177,-8-3-2177,-22 3 1935,-17 0-1935,-6 0 0,-6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29:46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62 24575,'10'0'0,"2"0"0,-1 0 0,2 0 0,17-2 0,-5-1 0,33-5 0,28-2-647,4 1 647,-36 3 0,0 1 0,37 2 0,-25-3 0,4 6 0,-29-5 0,-12 4 0,-11-3 0,-13 6 647,1 4-647,-4 9 0,3 9 0,3 9 0,-2 11 0,5 15 0,-4 21 0,0-32 0,2 3-631,-3 10 0,0 2 631,1 5 0,1 0 0,-2 5 0,-1 0 0,-1 1 0,-1-2 0,0-3 0,-1-2 0,0-1 0,-1-3 0,0-9 0,-2-3 0,-4 37 0,1-27 0,-4-17 0,3-19 0,3-11 0,-2-8 1262,-2-4-1262,-8-2 0,-14 0 0,-20 3 0,-35 0 0,19 4 0,-17 2 0,-3 2 0,11-3 0,-8-1 0,1-1-189,5 2 0,-11 1 1,4 0-1,22-3 0,10-3 1,12-3-1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D832-4DDE-B7EA-0EEA-B1A5F0EC0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B871D-4C49-0552-F933-CF7EAA83C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5DB27-5364-7B74-88AF-379C5B14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0948-6CA9-E73C-C640-11CA8693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9C7E-6EDE-2D39-442C-193DFC72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8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70B7-086F-D17B-C6F5-B2EB8D14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B66A1-BF15-E6B4-F89F-A8AD61BDE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2B32-2131-1F98-6AC7-23499985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1F10-F98A-D681-0DCE-1BF7DFE6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6054E-ADC0-3166-2D8B-BD16AC00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6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29292-E66F-A1A6-5E4B-2AB462EDD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E0A92-D861-DA43-DCA7-55D7ED4A1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CBB8-F5BD-94AF-793E-5B82EB3E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9E09-1B31-225E-6E32-F0BDB9F1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23E7-171D-EEF0-5137-A1E33417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4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5D32-AFF8-25E9-185F-FA9EFA2F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0382-240B-8A14-3151-62D7054FC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165AF-6875-2F9E-7189-2CA24EF8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B92E4-633E-1F6B-C81F-621CA94B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D13D-6EC6-51CE-4D23-AB3058CB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5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CF46-0721-7E80-F086-7F76067B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3F343-0A60-A971-A4AC-5F00AC0F7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5FBC-940C-03DF-D242-CF54292B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A7FDC-264A-3E6D-917C-6DF6E2AF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8BF1-7F1A-8DD7-2FA4-FEE0F921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2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7F0F-55AA-D13B-307D-8E657FB9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1B5F-4CA0-5927-834D-2D386D7E6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323C6-A241-B70A-C933-8387BC6B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C5648-64E7-1B16-EA0E-3B90DB38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312D4-2F44-FC57-606A-AAF84522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A955E-FB0F-6F39-4648-2CC20B58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6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5E24-349A-CFCA-6035-A2399AD4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7077-2149-A9ED-82CF-4FE8CE78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2A460-1529-F324-12FF-C872EDC7C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10D3F-7BB8-5125-0D84-C87F5C8ED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FF147-F736-1FEE-BAA7-08FF41514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88080-CD6C-298B-4E9B-19B5DE56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40B60-19F0-6B35-4EAA-8F9718459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5BDA0-EC32-ED19-3F63-BDE74AA3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A6E4-A2B4-3C49-7A31-2C011F71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E32C1-2508-1459-3C3D-4D2F8898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5FC1A-4844-3E53-A2B8-F6C00F5F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98920-BD29-091D-593D-EB3F94B7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1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A9699-8478-3295-B0C0-DF88158A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23809-DD85-C5E2-62DD-7F91C1E8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B47F-41B1-F982-1E07-6AB86B34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67B0-3A46-9D4B-1326-01D34708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CCD1-D9C2-13DF-4DEF-18836CDC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93667-00FB-4A1F-70B2-8649A7CE6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25FCE-9FA5-21C0-B729-EECABD13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3D185-528C-8769-461C-3DA0EED7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2C7F5-4446-2B98-1A48-BD2E4DB0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5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FCBD-5AF6-D082-C741-8FCF63CF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627C7-2B83-04A9-D6F9-45A04172E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EAD-FFE5-6452-BD01-18C9319FE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7D10-16EB-0C0A-F8ED-A789F23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E9363-E3DE-3801-CA94-41B9A885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74747-1AB6-5594-4C2C-08D04281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9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A551E-FCBA-B968-9B3B-1657E1F1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D5E40-2E1D-4EFC-9B02-2693D6F58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55FED-A193-2394-8546-63C70E284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387ED-B467-824E-A93F-7528A3A99EE9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1E171-1A70-4C43-1E0A-43B9B9D8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E80B-B6BD-1B1E-1D85-C8D82BD9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B090-9C10-624B-89DF-0457FE46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5A80-5933-AB80-B6B2-0CFACE6394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6000" dirty="0">
                <a:effectLst/>
                <a:latin typeface="CMR17"/>
              </a:rPr>
              <a:t>An Analysis of top GitHub Repositories, their Contributors, and the Languages Used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46127-89DF-2DD5-FB73-92027D82C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Complex Networks</a:t>
            </a:r>
          </a:p>
          <a:p>
            <a:r>
              <a:rPr lang="en-US" dirty="0"/>
              <a:t>Justin Gray</a:t>
            </a:r>
          </a:p>
        </p:txBody>
      </p:sp>
    </p:spTree>
    <p:extLst>
      <p:ext uri="{BB962C8B-B14F-4D97-AF65-F5344CB8AC3E}">
        <p14:creationId xmlns:p14="http://schemas.microsoft.com/office/powerpoint/2010/main" val="181935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F9EE-1CF1-209D-C54E-E658CE21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Superstars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31FA-55A5-CC43-5C70-E2EA61E0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user who made over 1,000 commits to the selected 978 repos</a:t>
            </a:r>
          </a:p>
          <a:p>
            <a:r>
              <a:rPr lang="en-US" dirty="0"/>
              <a:t>Remove any repository with no superstar contributors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B28E4B-514A-C044-2D1E-74FDA7B41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26494"/>
              </p:ext>
            </p:extLst>
          </p:nvPr>
        </p:nvGraphicFramePr>
        <p:xfrm>
          <a:off x="2032000" y="342900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64264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38551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02180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Superstar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6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Repositories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9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347,255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9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466,805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20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28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6DAE2DC-9BBF-8271-C940-4E0E4D7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8" y="0"/>
            <a:ext cx="7706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7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2D1E9F64-FACC-00A1-51D3-73963832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8" y="0"/>
            <a:ext cx="8433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9972BF-68B1-52D2-7019-96CA3A1B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57" y="0"/>
            <a:ext cx="853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728C1EB-D554-668A-77E8-CC58AE82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09" y="0"/>
            <a:ext cx="7993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DBC7-08B7-BB80-64A5-ED073678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7649-22DA-5895-04CD-1F4928ABC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the bipartite network onto the repositories</a:t>
            </a:r>
          </a:p>
          <a:p>
            <a:r>
              <a:rPr lang="en-US" dirty="0"/>
              <a:t>Edges now represent a pair of repositories having some contributors in common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3EBB12-97F8-7B95-55CB-5A5D7AB7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43" y="3102911"/>
            <a:ext cx="5650514" cy="37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DBC7-08B7-BB80-64A5-ED073678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7649-22DA-5895-04CD-1F4928ABC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all edges with less than 25 common contributors</a:t>
            </a:r>
          </a:p>
          <a:p>
            <a:pPr lvl="1"/>
            <a:r>
              <a:rPr lang="en-US" sz="2800" dirty="0"/>
              <a:t>978 nodes and 1,170 edges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Focus on the connected subgraphs:</a:t>
            </a:r>
          </a:p>
          <a:p>
            <a:pPr lvl="1"/>
            <a:r>
              <a:rPr lang="en-US" sz="2800" dirty="0"/>
              <a:t>358 nodes and 1,170 edges</a:t>
            </a:r>
          </a:p>
        </p:txBody>
      </p:sp>
    </p:spTree>
    <p:extLst>
      <p:ext uri="{BB962C8B-B14F-4D97-AF65-F5344CB8AC3E}">
        <p14:creationId xmlns:p14="http://schemas.microsoft.com/office/powerpoint/2010/main" val="388005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90CFFF48-A4BB-DEE9-00CC-1AF9071C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84" y="0"/>
            <a:ext cx="6813632" cy="685800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E9B15B4-A5DD-53E6-3EB3-D8297B34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816" y="0"/>
            <a:ext cx="25770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15AD3-A44B-9098-B371-1D93866A3210}"/>
              </a:ext>
            </a:extLst>
          </p:cNvPr>
          <p:cNvSpPr txBox="1"/>
          <p:nvPr/>
        </p:nvSpPr>
        <p:spPr>
          <a:xfrm>
            <a:off x="0" y="2967335"/>
            <a:ext cx="268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Expertise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75167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C2697BD-D5DF-FF51-A8C9-36F6C728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73" y="0"/>
            <a:ext cx="4665255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C465265-07D1-D169-B143-F44498C8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73" y="0"/>
            <a:ext cx="4447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6180-7489-1B68-774F-AE2BD58D9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BECB0-B527-6893-0FFA-650DC9EE4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1165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BE3BE4-647E-39F1-1322-054B86C2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02" y="0"/>
            <a:ext cx="901449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882DCA-33E8-FF84-B5CB-728C231BF136}"/>
                  </a:ext>
                </a:extLst>
              </p14:cNvPr>
              <p14:cNvContentPartPr/>
              <p14:nvPr/>
            </p14:nvContentPartPr>
            <p14:xfrm>
              <a:off x="11159023" y="621169"/>
              <a:ext cx="67392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882DCA-33E8-FF84-B5CB-728C231BF1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1383" y="603169"/>
                <a:ext cx="709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7299C8-0CE9-223E-16F8-C71BFC638E71}"/>
                  </a:ext>
                </a:extLst>
              </p14:cNvPr>
              <p14:cNvContentPartPr/>
              <p14:nvPr/>
            </p14:nvContentPartPr>
            <p14:xfrm>
              <a:off x="9349663" y="3867649"/>
              <a:ext cx="1820520" cy="101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7299C8-0CE9-223E-16F8-C71BFC638E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1663" y="3850009"/>
                <a:ext cx="1856160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BB7D2A-7F67-9ABD-0395-608285F53115}"/>
                  </a:ext>
                </a:extLst>
              </p14:cNvPr>
              <p14:cNvContentPartPr/>
              <p14:nvPr/>
            </p14:nvContentPartPr>
            <p14:xfrm>
              <a:off x="3458623" y="597409"/>
              <a:ext cx="693360" cy="12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BB7D2A-7F67-9ABD-0395-608285F531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0983" y="579409"/>
                <a:ext cx="729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174B1-6EF0-A840-A460-B5DDF47E3FBC}"/>
                  </a:ext>
                </a:extLst>
              </p14:cNvPr>
              <p14:cNvContentPartPr/>
              <p14:nvPr/>
            </p14:nvContentPartPr>
            <p14:xfrm>
              <a:off x="4326583" y="580489"/>
              <a:ext cx="840960" cy="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174B1-6EF0-A840-A460-B5DDF47E3F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8943" y="562489"/>
                <a:ext cx="876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F740BC-7640-32A4-D275-04255BF49B78}"/>
                  </a:ext>
                </a:extLst>
              </p14:cNvPr>
              <p14:cNvContentPartPr/>
              <p14:nvPr/>
            </p14:nvContentPartPr>
            <p14:xfrm>
              <a:off x="10837183" y="5039809"/>
              <a:ext cx="382320" cy="58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F740BC-7640-32A4-D275-04255BF49B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19183" y="5021809"/>
                <a:ext cx="417960" cy="616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812F7EC-27F5-3F49-23C2-8A99966993A2}"/>
              </a:ext>
            </a:extLst>
          </p:cNvPr>
          <p:cNvSpPr txBox="1"/>
          <p:nvPr/>
        </p:nvSpPr>
        <p:spPr>
          <a:xfrm>
            <a:off x="163501" y="1582340"/>
            <a:ext cx="28522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Collaborating on source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Versioning system with social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Owner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#Stars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Contributors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</p:txBody>
      </p:sp>
    </p:spTree>
    <p:extLst>
      <p:ext uri="{BB962C8B-B14F-4D97-AF65-F5344CB8AC3E}">
        <p14:creationId xmlns:p14="http://schemas.microsoft.com/office/powerpoint/2010/main" val="100885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AA86-0D67-102C-5887-A58C81C0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D11559-AE82-1E86-A20E-8CE9DEEE8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Reproduce results for # contributors and # stars per repository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are open-source superstars organized in the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contributors behave between repositories?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628507EA-0701-97BE-A756-75FB2440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337" y="2225963"/>
            <a:ext cx="3767325" cy="24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574E-FA95-AFCF-5199-7D887849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29603-FEFC-8509-D8D9-D2AD844B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Bipartite			G = (V1, V2, E)</a:t>
            </a:r>
          </a:p>
          <a:p>
            <a:endParaRPr lang="en-US" dirty="0"/>
          </a:p>
          <a:p>
            <a:r>
              <a:rPr lang="en-US" dirty="0"/>
              <a:t>V1: Repositories with owner, name, stars, languages</a:t>
            </a:r>
          </a:p>
          <a:p>
            <a:r>
              <a:rPr lang="en-US" dirty="0"/>
              <a:t>V2: Contributors with email address</a:t>
            </a:r>
          </a:p>
          <a:p>
            <a:r>
              <a:rPr lang="en-US" dirty="0"/>
              <a:t>E: models “user contributed n commits to repository”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C4498F6-8917-FCE8-7316-49FD8C98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" y="1161620"/>
            <a:ext cx="5849358" cy="4450042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B1C4DC-65C2-EA20-0B3C-5DC25749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20" y="1164922"/>
            <a:ext cx="6060968" cy="44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CCE3-9FA4-3750-0983-E4926E3E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Contributors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F7A2C-9832-0F44-1235-E431A8E2B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9315" y="3029478"/>
            <a:ext cx="2904520" cy="23439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90A1A-58CB-B9EC-37F0-AE51E08A46FA}"/>
              </a:ext>
            </a:extLst>
          </p:cNvPr>
          <p:cNvSpPr txBox="1"/>
          <p:nvPr/>
        </p:nvSpPr>
        <p:spPr>
          <a:xfrm>
            <a:off x="1102290" y="1847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8A9C3E-9185-CD2B-A23A-EEADAD634C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API only returns top 100 contributors</a:t>
            </a:r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Clone the repository</a:t>
            </a:r>
            <a:br>
              <a:rPr lang="en-US" dirty="0"/>
            </a:br>
            <a:r>
              <a:rPr lang="en-US" sz="2000" dirty="0"/>
              <a:t>		</a:t>
            </a:r>
            <a:r>
              <a:rPr lang="en-CA" sz="2000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--filter=tree:0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all contributors</a:t>
            </a:r>
            <a:br>
              <a:rPr lang="en-US" dirty="0"/>
            </a:br>
            <a:r>
              <a:rPr lang="en-US" sz="2000" dirty="0"/>
              <a:t>		</a:t>
            </a:r>
            <a:r>
              <a:rPr lang="en-CA" sz="2000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git </a:t>
            </a:r>
            <a:r>
              <a:rPr lang="en-CA" sz="2000" b="0" dirty="0" err="1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shortlog</a:t>
            </a:r>
            <a:r>
              <a:rPr lang="en-CA" sz="2000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 --numbered --summary --email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1EE2B-FAEC-44E7-06F5-0AECFE66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411" y="2445174"/>
            <a:ext cx="1059172" cy="1373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E721A-4BDE-D27A-8820-74F65259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66" y="2894541"/>
            <a:ext cx="813434" cy="10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6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3FB-18B2-AC43-0FB4-9954F4A8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CB37-AEE7-268C-5C94-9F1A340F30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CREATE TABLE IF NOT EXISTS repos (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rank INTEGER PRIMARY KEY,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owner TEXT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project TEXT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stars INTEGER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);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CREATE TABLE IF NOT EXISTS </a:t>
            </a:r>
            <a:r>
              <a:rPr lang="en-CA" b="0" dirty="0" err="1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repo_langs</a:t>
            </a: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 (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repo INTEGER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lang TEXT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weight INTEGER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PRIMARY KEY (repo, lang),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FOREIGN KEY (repo) REFERENCES repos (rank)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);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CREATE TABLE IF NOT EXISTS contributors (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rank INTEGER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email INTEGER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commits INTEGER NOT NULL,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PRIMARY KEY (rank, email),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FOREIGN KEY (rank) REFERENCES repos (rank)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b="0" dirty="0">
                <a:solidFill>
                  <a:srgbClr val="CE9178"/>
                </a:solidFill>
                <a:effectLst/>
                <a:latin typeface="Source Code Pro" panose="020B0509030403020204" pitchFamily="49" charset="0"/>
              </a:rPr>
              <a:t>);</a:t>
            </a:r>
            <a:endParaRPr lang="en-CA" b="0" dirty="0">
              <a:solidFill>
                <a:srgbClr val="D4D4D4"/>
              </a:solidFill>
              <a:effectLst/>
              <a:latin typeface="Source Code Pro" panose="020B0509030403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7AE55-4E99-A2BD-BCB0-4F6251CFCF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5100" dirty="0"/>
              <a:t>978 repositories</a:t>
            </a:r>
          </a:p>
          <a:p>
            <a:endParaRPr lang="en-US" sz="5100" dirty="0"/>
          </a:p>
          <a:p>
            <a:r>
              <a:rPr lang="en-US" sz="5100" dirty="0"/>
              <a:t>347,255 contributors</a:t>
            </a:r>
          </a:p>
          <a:p>
            <a:endParaRPr lang="en-US" sz="5100" dirty="0"/>
          </a:p>
          <a:p>
            <a:r>
              <a:rPr lang="en-US" sz="5100" dirty="0"/>
              <a:t>466,805 edges</a:t>
            </a:r>
          </a:p>
        </p:txBody>
      </p:sp>
    </p:spTree>
    <p:extLst>
      <p:ext uri="{BB962C8B-B14F-4D97-AF65-F5344CB8AC3E}">
        <p14:creationId xmlns:p14="http://schemas.microsoft.com/office/powerpoint/2010/main" val="8238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B972-763D-6AD5-BBBC-9FE5E37B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Contributors per Repository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A12C714-6E3E-2D99-4315-ED009227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891" y="1825625"/>
            <a:ext cx="9836217" cy="4351338"/>
          </a:xfrm>
        </p:spPr>
      </p:pic>
    </p:spTree>
    <p:extLst>
      <p:ext uri="{BB962C8B-B14F-4D97-AF65-F5344CB8AC3E}">
        <p14:creationId xmlns:p14="http://schemas.microsoft.com/office/powerpoint/2010/main" val="377380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F4D7-0CFB-8DCF-F085-79DA2A80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Stars per Repository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BD190B4-F7DC-A426-5433-199FB9D4A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792" y="1825625"/>
            <a:ext cx="5738415" cy="4351338"/>
          </a:xfrm>
        </p:spPr>
      </p:pic>
    </p:spTree>
    <p:extLst>
      <p:ext uri="{BB962C8B-B14F-4D97-AF65-F5344CB8AC3E}">
        <p14:creationId xmlns:p14="http://schemas.microsoft.com/office/powerpoint/2010/main" val="326732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363</Words>
  <Application>Microsoft Macintosh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CMR17</vt:lpstr>
      <vt:lpstr>Source Code Pro</vt:lpstr>
      <vt:lpstr>Office Theme</vt:lpstr>
      <vt:lpstr>An Analysis of top GitHub Repositories, their Contributors, and the Languages Used </vt:lpstr>
      <vt:lpstr>PowerPoint Presentation</vt:lpstr>
      <vt:lpstr>Research Questions</vt:lpstr>
      <vt:lpstr>Network Structure</vt:lpstr>
      <vt:lpstr>PowerPoint Presentation</vt:lpstr>
      <vt:lpstr>Getting all Contributors</vt:lpstr>
      <vt:lpstr>The Data</vt:lpstr>
      <vt:lpstr># Contributors per Repository</vt:lpstr>
      <vt:lpstr># Stars per Repository</vt:lpstr>
      <vt:lpstr>Open-Source Superstars</vt:lpstr>
      <vt:lpstr>PowerPoint Presentation</vt:lpstr>
      <vt:lpstr>PowerPoint Presentation</vt:lpstr>
      <vt:lpstr>PowerPoint Presentation</vt:lpstr>
      <vt:lpstr>PowerPoint Presentation</vt:lpstr>
      <vt:lpstr>Repository Projection</vt:lpstr>
      <vt:lpstr>Repository Projection</vt:lpstr>
      <vt:lpstr>PowerPoint Presentation</vt:lpstr>
      <vt:lpstr>PowerPoint Presentation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top GitHub Repositories, their Contributors, and the Languages Used </dc:title>
  <dc:creator>Justin Gray</dc:creator>
  <cp:lastModifiedBy>Justin Gray</cp:lastModifiedBy>
  <cp:revision>33</cp:revision>
  <dcterms:created xsi:type="dcterms:W3CDTF">2022-12-07T04:25:54Z</dcterms:created>
  <dcterms:modified xsi:type="dcterms:W3CDTF">2022-12-07T05:38:07Z</dcterms:modified>
</cp:coreProperties>
</file>